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9" r:id="rId1"/>
  </p:sldMasterIdLst>
  <p:sldIdLst>
    <p:sldId id="257" r:id="rId2"/>
    <p:sldId id="258" r:id="rId3"/>
    <p:sldId id="259" r:id="rId4"/>
    <p:sldId id="261" r:id="rId5"/>
    <p:sldId id="260"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0C2E8E1E-33BF-4D40-8CD6-E8F001167DAA}">
          <p14:sldIdLst>
            <p14:sldId id="257"/>
            <p14:sldId id="258"/>
            <p14:sldId id="259"/>
            <p14:sldId id="261"/>
            <p14:sldId id="260"/>
            <p14:sldId id="262"/>
          </p14:sldIdLst>
        </p14:section>
        <p14:section name="Раздел без заголовка" id="{CE7B4341-1BF8-44B4-9A78-782D54FA08E4}">
          <p14:sldIdLst/>
        </p14:section>
        <p14:section name="Раздел без заголовка" id="{8BE4E37F-A3F7-40B1-893C-6ADE9A9C036A}">
          <p14:sldIdLst/>
        </p14:section>
        <p14:section name="Раздел без заголовка" id="{4FD5E455-604A-4921-8B5C-4B5A1692C7F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1442319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3821322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42474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3191638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56124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227836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26757064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1895037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2842123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EF36FE6-F235-4624-81F7-F53ACE02F029}" type="datetimeFigureOut">
              <a:rPr lang="ru-RU" smtClean="0"/>
              <a:t>14.08.2017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129764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EF36FE6-F235-4624-81F7-F53ACE02F029}" type="datetimeFigureOut">
              <a:rPr lang="ru-RU" smtClean="0"/>
              <a:t>14.08.2017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507052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EF36FE6-F235-4624-81F7-F53ACE02F029}" type="datetimeFigureOut">
              <a:rPr lang="ru-RU" smtClean="0"/>
              <a:t>14.08.2017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930904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EF36FE6-F235-4624-81F7-F53ACE02F029}" type="datetimeFigureOut">
              <a:rPr lang="ru-RU" smtClean="0"/>
              <a:t>14.08.2017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1744569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F36FE6-F235-4624-81F7-F53ACE02F029}" type="datetimeFigureOut">
              <a:rPr lang="ru-RU" smtClean="0"/>
              <a:t>14.08.2017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1709717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DEF36FE6-F235-4624-81F7-F53ACE02F029}" type="datetimeFigureOut">
              <a:rPr lang="ru-RU" smtClean="0"/>
              <a:t>14.08.2017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64387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EF36FE6-F235-4624-81F7-F53ACE02F029}" type="datetimeFigureOut">
              <a:rPr lang="ru-RU" smtClean="0"/>
              <a:t>14.08.2017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3FD1C63-1D55-46DA-B4E4-C181A6C81DE3}" type="slidenum">
              <a:rPr lang="ru-RU" smtClean="0"/>
              <a:t>‹#›</a:t>
            </a:fld>
            <a:endParaRPr lang="ru-RU"/>
          </a:p>
        </p:txBody>
      </p:sp>
    </p:spTree>
    <p:extLst>
      <p:ext uri="{BB962C8B-B14F-4D97-AF65-F5344CB8AC3E}">
        <p14:creationId xmlns:p14="http://schemas.microsoft.com/office/powerpoint/2010/main" val="2674323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EF36FE6-F235-4624-81F7-F53ACE02F029}" type="datetimeFigureOut">
              <a:rPr lang="ru-RU" smtClean="0"/>
              <a:t>14.08.2017</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13FD1C63-1D55-46DA-B4E4-C181A6C81DE3}" type="slidenum">
              <a:rPr lang="ru-RU" smtClean="0"/>
              <a:t>‹#›</a:t>
            </a:fld>
            <a:endParaRPr lang="ru-RU"/>
          </a:p>
        </p:txBody>
      </p:sp>
    </p:spTree>
    <p:extLst>
      <p:ext uri="{BB962C8B-B14F-4D97-AF65-F5344CB8AC3E}">
        <p14:creationId xmlns:p14="http://schemas.microsoft.com/office/powerpoint/2010/main" val="4173728476"/>
      </p:ext>
    </p:extLst>
  </p:cSld>
  <p:clrMap bg1="lt1" tx1="dk1" bg2="lt2" tx2="dk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 id="2147484181" r:id="rId12"/>
    <p:sldLayoutId id="2147484182" r:id="rId13"/>
    <p:sldLayoutId id="2147484183" r:id="rId14"/>
    <p:sldLayoutId id="2147484184" r:id="rId15"/>
    <p:sldLayoutId id="214748418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garantf1://8020636.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800" b="1" dirty="0" smtClean="0"/>
              <a:t>Профсоюзный уголок </a:t>
            </a:r>
            <a:endParaRPr lang="ru-RU" sz="4800" b="1" dirty="0"/>
          </a:p>
        </p:txBody>
      </p:sp>
      <p:sp>
        <p:nvSpPr>
          <p:cNvPr id="3" name="Объект 2"/>
          <p:cNvSpPr>
            <a:spLocks noGrp="1"/>
          </p:cNvSpPr>
          <p:nvPr>
            <p:ph idx="1"/>
          </p:nvPr>
        </p:nvSpPr>
        <p:spPr>
          <a:xfrm>
            <a:off x="1475656" y="1484784"/>
            <a:ext cx="7498080" cy="2989312"/>
          </a:xfrm>
        </p:spPr>
        <p:txBody>
          <a:bodyPr>
            <a:normAutofit fontScale="92500" lnSpcReduction="10000"/>
          </a:bodyPr>
          <a:lstStyle/>
          <a:p>
            <a:pPr marL="82296" indent="0" algn="ctr">
              <a:buNone/>
            </a:pPr>
            <a:r>
              <a:rPr lang="ru-RU" sz="2800" i="1" dirty="0" smtClean="0"/>
              <a:t>Муниципального бюджетного дошкольного образовательного учреждения «</a:t>
            </a:r>
            <a:r>
              <a:rPr lang="ru-RU" sz="2800" i="1" dirty="0" err="1" smtClean="0"/>
              <a:t>Чистопольско-Высельский</a:t>
            </a:r>
            <a:r>
              <a:rPr lang="ru-RU" sz="2800" i="1" dirty="0" smtClean="0"/>
              <a:t>  детский сад» </a:t>
            </a:r>
            <a:r>
              <a:rPr lang="ru-RU" sz="2800" i="1" dirty="0" err="1" smtClean="0"/>
              <a:t>Чистопольского</a:t>
            </a:r>
            <a:r>
              <a:rPr lang="ru-RU" sz="2800" i="1" dirty="0" smtClean="0"/>
              <a:t> муниципального района Республики Татарстан</a:t>
            </a:r>
          </a:p>
          <a:p>
            <a:pPr marL="82296" indent="0" algn="ctr">
              <a:buNone/>
            </a:pPr>
            <a:endParaRPr lang="ru-RU" sz="2800" i="1" dirty="0"/>
          </a:p>
          <a:p>
            <a:pPr marL="82296" indent="0" algn="ctr">
              <a:buNone/>
            </a:pPr>
            <a:r>
              <a:rPr lang="ru-RU" sz="2800" i="1" dirty="0" smtClean="0"/>
              <a:t>2017 год</a:t>
            </a:r>
            <a:endParaRPr lang="ru-RU" sz="2800" i="1" dirty="0"/>
          </a:p>
        </p:txBody>
      </p:sp>
    </p:spTree>
    <p:extLst>
      <p:ext uri="{BB962C8B-B14F-4D97-AF65-F5344CB8AC3E}">
        <p14:creationId xmlns:p14="http://schemas.microsoft.com/office/powerpoint/2010/main" val="975277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i="1" dirty="0" smtClean="0"/>
              <a:t>План профсоюзной группы</a:t>
            </a:r>
            <a:endParaRPr lang="ru-RU" sz="2400" b="1" i="1" dirty="0"/>
          </a:p>
        </p:txBody>
      </p:sp>
      <p:sp>
        <p:nvSpPr>
          <p:cNvPr id="3" name="Объект 2"/>
          <p:cNvSpPr>
            <a:spLocks noGrp="1"/>
          </p:cNvSpPr>
          <p:nvPr>
            <p:ph idx="1"/>
          </p:nvPr>
        </p:nvSpPr>
        <p:spPr/>
        <p:txBody>
          <a:bodyPr>
            <a:normAutofit fontScale="92500" lnSpcReduction="20000"/>
          </a:bodyPr>
          <a:lstStyle/>
          <a:p>
            <a:r>
              <a:rPr lang="ru-RU" sz="2000" b="1" dirty="0" smtClean="0"/>
              <a:t>Проверка готовности МБДОУ к новому учебному году</a:t>
            </a:r>
          </a:p>
          <a:p>
            <a:r>
              <a:rPr lang="ru-RU" sz="2000" b="1" dirty="0" smtClean="0"/>
              <a:t>Обсуждение годового плана работы на 2017-2018  </a:t>
            </a:r>
            <a:r>
              <a:rPr lang="ru-RU" sz="2000" b="1" dirty="0" err="1" smtClean="0"/>
              <a:t>уч.год</a:t>
            </a:r>
            <a:endParaRPr lang="ru-RU" sz="2000" b="1" dirty="0" smtClean="0"/>
          </a:p>
          <a:p>
            <a:r>
              <a:rPr lang="ru-RU" sz="2000" b="1" dirty="0" smtClean="0"/>
              <a:t>Внутренний распорядок   МБДОУ</a:t>
            </a:r>
          </a:p>
          <a:p>
            <a:r>
              <a:rPr lang="ru-RU" sz="2000" b="1" dirty="0" smtClean="0"/>
              <a:t>Проведение инструктажей по охране труда</a:t>
            </a:r>
          </a:p>
          <a:p>
            <a:r>
              <a:rPr lang="ru-RU" sz="2000" b="1" dirty="0"/>
              <a:t>С</a:t>
            </a:r>
            <a:r>
              <a:rPr lang="ru-RU" sz="2000" b="1" dirty="0" smtClean="0"/>
              <a:t>остоянии охраны труда в ДОУ</a:t>
            </a:r>
          </a:p>
          <a:p>
            <a:r>
              <a:rPr lang="ru-RU" sz="2000" b="1" dirty="0" smtClean="0"/>
              <a:t>Организация субботников по благоустройству территории</a:t>
            </a:r>
          </a:p>
          <a:p>
            <a:r>
              <a:rPr lang="ru-RU" sz="2000" b="1" dirty="0" smtClean="0"/>
              <a:t>Задачи на летний оздоровительный период</a:t>
            </a:r>
          </a:p>
          <a:p>
            <a:r>
              <a:rPr lang="ru-RU" sz="2000" b="1" dirty="0" smtClean="0"/>
              <a:t>ИНСТРУКТАЖ : «Охрана жизни и здоровья детей на летний-оздоровительный  период»</a:t>
            </a:r>
          </a:p>
          <a:p>
            <a:pPr marL="82296" indent="0">
              <a:buNone/>
            </a:pPr>
            <a:endParaRPr lang="ru-RU" sz="2000" b="1" dirty="0" smtClean="0"/>
          </a:p>
          <a:p>
            <a:endParaRPr lang="ru-RU" sz="2400" dirty="0"/>
          </a:p>
        </p:txBody>
      </p:sp>
    </p:spTree>
    <p:extLst>
      <p:ext uri="{BB962C8B-B14F-4D97-AF65-F5344CB8AC3E}">
        <p14:creationId xmlns:p14="http://schemas.microsoft.com/office/powerpoint/2010/main" val="1457389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000" b="1" i="1" dirty="0" smtClean="0"/>
              <a:t>Заявление для вступления в профсоюз</a:t>
            </a:r>
            <a:endParaRPr lang="ru-RU" sz="2000" b="1" i="1" dirty="0"/>
          </a:p>
        </p:txBody>
      </p:sp>
      <p:sp>
        <p:nvSpPr>
          <p:cNvPr id="3" name="Объект 2"/>
          <p:cNvSpPr>
            <a:spLocks noGrp="1"/>
          </p:cNvSpPr>
          <p:nvPr>
            <p:ph idx="1"/>
          </p:nvPr>
        </p:nvSpPr>
        <p:spPr/>
        <p:txBody>
          <a:bodyPr>
            <a:normAutofit fontScale="47500" lnSpcReduction="20000"/>
          </a:bodyPr>
          <a:lstStyle/>
          <a:p>
            <a:r>
              <a:rPr lang="ru-RU" sz="1200" dirty="0"/>
              <a:t>организацию Профсоюза</a:t>
            </a:r>
          </a:p>
          <a:p>
            <a:r>
              <a:rPr lang="ru-RU" sz="1200" dirty="0"/>
              <a:t>_________________________</a:t>
            </a:r>
          </a:p>
          <a:p>
            <a:r>
              <a:rPr lang="ru-RU" sz="1200" dirty="0"/>
              <a:t>_________________________</a:t>
            </a:r>
          </a:p>
          <a:p>
            <a:r>
              <a:rPr lang="ru-RU" sz="1200" dirty="0"/>
              <a:t>                                                                                                                               (наименование организации) </a:t>
            </a:r>
          </a:p>
          <a:p>
            <a:r>
              <a:rPr lang="ru-RU" sz="1200" b="1" dirty="0"/>
              <a:t> </a:t>
            </a:r>
            <a:endParaRPr lang="ru-RU" sz="1200" dirty="0"/>
          </a:p>
          <a:p>
            <a:r>
              <a:rPr lang="ru-RU" sz="1200" b="1" dirty="0" smtClean="0"/>
              <a:t>                                                                                                          ЗАЯВЛЕНИЕ</a:t>
            </a:r>
            <a:endParaRPr lang="ru-RU" sz="1200" dirty="0"/>
          </a:p>
          <a:p>
            <a:r>
              <a:rPr lang="ru-RU" sz="1200" dirty="0"/>
              <a:t>Я, ________________________________________________________________________________________________________________________________________________________________________________________________________________________________________________________________________</a:t>
            </a:r>
          </a:p>
          <a:p>
            <a:r>
              <a:rPr lang="ru-RU" sz="1200" dirty="0"/>
              <a:t>                     (указывается  ФИО, должность, адрес и паспортные данные)</a:t>
            </a:r>
          </a:p>
          <a:p>
            <a:r>
              <a:rPr lang="ru-RU" sz="1200" dirty="0"/>
              <a:t>Прошу принять меня в члены Профсоюза работников народного образования и науки РФ. Обязуюсь выполнять Устав Профсоюза, уплачивать членские профсоюзные взносы и принимать участие в деятельности организации Профсоюза.</a:t>
            </a:r>
          </a:p>
          <a:p>
            <a:r>
              <a:rPr lang="ru-RU" sz="1200" dirty="0"/>
              <a:t>В соответствии с трудовым кодексом РФ и Федеральным законом «О персональных данных» и с целью представительства и защиты моих социально-трудовых прав и профессиональных интересов, организации профсоюзного учета даю согласие на обработку моих персональных данных (</a:t>
            </a:r>
            <a:r>
              <a:rPr lang="ru-RU" sz="1200" i="1" dirty="0"/>
              <a:t>ФИО, год и дата рождения, образование, профессия, семейное положение и заработная плата</a:t>
            </a:r>
            <a:r>
              <a:rPr lang="ru-RU" sz="1200" dirty="0"/>
              <a:t>) на весь период моего членства в Общероссийском Профсоюзе образования и по письменному требованию могу отозвать его в любое время. </a:t>
            </a:r>
          </a:p>
          <a:p>
            <a:r>
              <a:rPr lang="ru-RU" sz="1200" dirty="0"/>
              <a:t> </a:t>
            </a:r>
          </a:p>
          <a:p>
            <a:r>
              <a:rPr lang="ru-RU" sz="1200" dirty="0"/>
              <a:t> </a:t>
            </a:r>
          </a:p>
          <a:p>
            <a:r>
              <a:rPr lang="ru-RU" sz="1200" dirty="0"/>
              <a:t> </a:t>
            </a:r>
          </a:p>
          <a:p>
            <a:r>
              <a:rPr lang="ru-RU" sz="1200" dirty="0"/>
              <a:t> </a:t>
            </a:r>
          </a:p>
          <a:p>
            <a:r>
              <a:rPr lang="ru-RU" sz="1200" dirty="0"/>
              <a:t>«____»____________20___г.     ______________    ____________________</a:t>
            </a:r>
          </a:p>
          <a:p>
            <a:r>
              <a:rPr lang="ru-RU" sz="1200" dirty="0"/>
              <a:t>(дата)                                                              (подпись)                       (расшифровка подписи)</a:t>
            </a:r>
          </a:p>
          <a:p>
            <a:r>
              <a:rPr lang="ru-RU" sz="1200" dirty="0"/>
              <a:t> </a:t>
            </a:r>
          </a:p>
          <a:p>
            <a:endParaRPr lang="ru-RU" sz="1200" dirty="0"/>
          </a:p>
        </p:txBody>
      </p:sp>
    </p:spTree>
    <p:extLst>
      <p:ext uri="{BB962C8B-B14F-4D97-AF65-F5344CB8AC3E}">
        <p14:creationId xmlns:p14="http://schemas.microsoft.com/office/powerpoint/2010/main" val="3492092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528880" cy="922114"/>
          </a:xfrm>
        </p:spPr>
        <p:txBody>
          <a:bodyPr>
            <a:normAutofit fontScale="90000"/>
          </a:bodyPr>
          <a:lstStyle/>
          <a:p>
            <a:pPr algn="ctr" fontAlgn="base"/>
            <a:r>
              <a:rPr lang="ru-RU" dirty="0">
                <a:effectLst/>
              </a:rPr>
              <a:t> </a:t>
            </a:r>
            <a:br>
              <a:rPr lang="ru-RU" dirty="0">
                <a:effectLst/>
              </a:rPr>
            </a:br>
            <a:r>
              <a:rPr lang="ru-RU" sz="2000" b="1" i="1" dirty="0">
                <a:effectLst/>
              </a:rPr>
              <a:t>О ежемесячной компенсации за книгоиздательскую продукцию</a:t>
            </a:r>
            <a:r>
              <a:rPr lang="ru-RU" dirty="0">
                <a:effectLst/>
              </a:rPr>
              <a:t/>
            </a:r>
            <a:br>
              <a:rPr lang="ru-RU" dirty="0">
                <a:effectLst/>
              </a:rPr>
            </a:br>
            <a:endParaRPr lang="ru-RU" dirty="0"/>
          </a:p>
        </p:txBody>
      </p:sp>
      <p:sp>
        <p:nvSpPr>
          <p:cNvPr id="3" name="Объект 2"/>
          <p:cNvSpPr>
            <a:spLocks noGrp="1"/>
          </p:cNvSpPr>
          <p:nvPr>
            <p:ph idx="1"/>
          </p:nvPr>
        </p:nvSpPr>
        <p:spPr>
          <a:xfrm>
            <a:off x="1259632" y="1268760"/>
            <a:ext cx="7674056" cy="5328592"/>
          </a:xfrm>
        </p:spPr>
        <p:txBody>
          <a:bodyPr>
            <a:normAutofit fontScale="32500" lnSpcReduction="20000"/>
          </a:bodyPr>
          <a:lstStyle/>
          <a:p>
            <a:pPr fontAlgn="base"/>
            <a:r>
              <a:rPr lang="ru-RU" sz="900" b="1" dirty="0"/>
              <a:t>ИНФОРМАЦИОННЫЙ БЮЛЛЕТЕНЬ № 7 (декабрь 2011г.)</a:t>
            </a:r>
            <a:endParaRPr lang="ru-RU" sz="900" dirty="0"/>
          </a:p>
          <a:p>
            <a:pPr fontAlgn="base"/>
            <a:r>
              <a:rPr lang="ru-RU" b="1" dirty="0"/>
              <a:t>О ЕЖЕМЕСЯЧНОЙ КОМПЕНСАЦИИ ЗА КНИГОИЗДАТЕЛЬСКУЮ ПРОДУКЦИЮ</a:t>
            </a:r>
            <a:r>
              <a:rPr lang="ru-RU" dirty="0"/>
              <a:t> </a:t>
            </a:r>
          </a:p>
          <a:p>
            <a:pPr fontAlgn="base"/>
            <a:r>
              <a:rPr lang="ru-RU" dirty="0"/>
              <a:t>                </a:t>
            </a:r>
            <a:r>
              <a:rPr lang="ru-RU" b="1" dirty="0"/>
              <a:t>Уважаемые коллеги!</a:t>
            </a:r>
            <a:endParaRPr lang="ru-RU" dirty="0"/>
          </a:p>
          <a:p>
            <a:pPr fontAlgn="base"/>
            <a:r>
              <a:rPr lang="ru-RU" b="1" dirty="0"/>
              <a:t>В связи с обращениями педагогов и руководителей образовательных учреждений по  вопросу документального подтверждения приобретения книгоиздательской продукции педагогическими работниками  в связи с требованиями проверяющих органов,  предлагаем вам Разъяснения </a:t>
            </a:r>
            <a:r>
              <a:rPr lang="ru-RU" b="1" dirty="0" err="1"/>
              <a:t>Минздравсоцразвития</a:t>
            </a:r>
            <a:r>
              <a:rPr lang="ru-RU" b="1" dirty="0"/>
              <a:t> России от 24.10.2011 года № 19-5/10/2-10455.</a:t>
            </a:r>
            <a:endParaRPr lang="ru-RU" dirty="0"/>
          </a:p>
          <a:p>
            <a:pPr fontAlgn="base"/>
            <a:r>
              <a:rPr lang="ru-RU" dirty="0" err="1"/>
              <a:t>Минздравсоцразвития</a:t>
            </a:r>
            <a:r>
              <a:rPr lang="ru-RU" dirty="0"/>
              <a:t> России рассмотрело обращение Пенсионного фонда Российской Федерации от 09.08.2011 №БГ-30-12/9026 по вопросу начисления страховых взносов в государственные внебюджетные фонды на сумму компенсации педагогическим работникам на приобретение книгоиздательской продукции, выплачиваемую в соответствии с Законом Российской Федерации от 10.07.1992 № 3266-1 «Об образовании», и сообщает, что </a:t>
            </a:r>
            <a:r>
              <a:rPr lang="ru-RU" b="1" dirty="0" err="1"/>
              <a:t>отзывает</a:t>
            </a:r>
            <a:r>
              <a:rPr lang="ru-RU" dirty="0" err="1"/>
              <a:t>направленное</a:t>
            </a:r>
            <a:r>
              <a:rPr lang="ru-RU" dirty="0"/>
              <a:t> в Ваш адрес письмо Департамента развития социального страхования и государственного обеспечения от 26.03.2010г.  №10-4/311643-19.</a:t>
            </a:r>
          </a:p>
          <a:p>
            <a:pPr fontAlgn="base"/>
            <a:r>
              <a:rPr lang="ru-RU" dirty="0"/>
              <a:t>В этой связи полагаем, что для использования в практической работе следует руководствоваться нижеследующей позицией.</a:t>
            </a:r>
          </a:p>
          <a:p>
            <a:pPr fontAlgn="base"/>
            <a:r>
              <a:rPr lang="ru-RU" dirty="0"/>
              <a:t>Согласно пункту 2 части 1 статьи 9 Федерального закона от 24.07.2009 № 212-ФЗ «О страховых взносах в Пенсионный фонд Российской Федерации, Фонд социального страхования Российской Федерации, Федеральный фонд обязательного медицинского страхования и территориальные фонды обязательного медицинского страхования» (далее -Федеральный закон № 212-ФЗ) </a:t>
            </a:r>
            <a:r>
              <a:rPr lang="ru-RU" b="1" u="sng" dirty="0"/>
              <a:t>не подлежат обложению</a:t>
            </a:r>
            <a:r>
              <a:rPr lang="ru-RU" dirty="0"/>
              <a:t> страховыми взносами для плательщиков страховых взносов </a:t>
            </a:r>
            <a:r>
              <a:rPr lang="ru-RU" u="sng" dirty="0"/>
              <a:t>все виды установленных законодательством Российской Федерации</a:t>
            </a:r>
            <a:r>
              <a:rPr lang="ru-RU" dirty="0"/>
              <a:t>, законодательными актами субъектов Российской Федерации, решениями представительных органов местного самоуправления </a:t>
            </a:r>
            <a:r>
              <a:rPr lang="ru-RU" u="sng" dirty="0"/>
              <a:t>компенсационных выплат</a:t>
            </a:r>
            <a:r>
              <a:rPr lang="ru-RU" dirty="0"/>
              <a:t> (в пределах норм, установленных в соответствии с законодательством Российской Федерации), в том числе, связанных с выполнением физическим лицом трудовых обязанностей.</a:t>
            </a:r>
          </a:p>
          <a:p>
            <a:pPr fontAlgn="base"/>
            <a:r>
              <a:rPr lang="ru-RU" b="1" dirty="0"/>
              <a:t>Федеральный закон № 212-ФЗ не содержит требований о необходимости документального подтверждения указанных выплат.</a:t>
            </a:r>
            <a:endParaRPr lang="ru-RU" dirty="0"/>
          </a:p>
          <a:p>
            <a:pPr fontAlgn="base"/>
            <a:r>
              <a:rPr lang="ru-RU" dirty="0"/>
              <a:t>Исходя из положений Трудового кодекса Российской Федерации, компенсационные выплаты подразделяются на выплаты, производимые в целях возмещения работнику затрат, связанных с исполнением трудовых обязанностей, и суммы, выплачиваемые независимо от этого факта.</a:t>
            </a:r>
          </a:p>
          <a:p>
            <a:pPr fontAlgn="base"/>
            <a:r>
              <a:rPr lang="ru-RU" dirty="0"/>
              <a:t>В соответствии с пунктом 8 статьи 55 Закона № 3266-1 «Об образовании» педагогическим работникам федеральных государственных образовательных учреждений (в том числе руководящим работникам, деятельность которых связана с образовательным процессом) в целях содействия их обеспечению книгоиздательской продукцией и периодическими изданиями выплачивается ежемесячная денежная компенсация в размере 150 рублей в федеральных государственных образовательных учреждениях высшего профессионального образования и соответствующего дополнительного профессионального образования, в размере 100 рублей - в других федеральных государственных образовательных учреждениях.</a:t>
            </a:r>
          </a:p>
          <a:p>
            <a:pPr fontAlgn="base"/>
            <a:r>
              <a:rPr lang="ru-RU" dirty="0"/>
              <a:t>Педагогическим работникам государственных </a:t>
            </a:r>
            <a:r>
              <a:rPr lang="ru-RU" dirty="0" smtClean="0"/>
              <a:t>власти </a:t>
            </a:r>
            <a:r>
              <a:rPr lang="ru-RU" dirty="0"/>
              <a:t>субъекта Российской Федерации в размере, устанавливаемом указанным органом; педагогическим работникам муниципальных </a:t>
            </a:r>
            <a:r>
              <a:rPr lang="ru-RU" dirty="0" err="1"/>
              <a:t>образобразовательных</a:t>
            </a:r>
            <a:r>
              <a:rPr lang="ru-RU" dirty="0"/>
              <a:t> учреждений, находящихся в ведении субъектов Российской Федерации, указанная денежная компенсация выплачивается по решению органа государственной </a:t>
            </a:r>
            <a:r>
              <a:rPr lang="ru-RU" dirty="0" err="1"/>
              <a:t>овательных</a:t>
            </a:r>
            <a:r>
              <a:rPr lang="ru-RU" dirty="0"/>
              <a:t> учреждений - по решению органа местного самоуправления в размере, устанавливаемом указанным органом.</a:t>
            </a:r>
          </a:p>
          <a:p>
            <a:pPr fontAlgn="base"/>
            <a:r>
              <a:rPr lang="ru-RU" b="1" dirty="0"/>
              <a:t>Вышеуказанные положения также не предусматривают необходимости представления работниками каких-либо отчетных документов об использовании данной компенсационной выплаты и не устанавливают порядок выплаты и использования этой компенсации</a:t>
            </a:r>
            <a:r>
              <a:rPr lang="ru-RU" dirty="0"/>
              <a:t>, то есть в настоящее время законодательно не закреплен механизм выплаты компенсации, который содержал бы указание на определение условий и порядка ее выплаты каким-либо органом власти.</a:t>
            </a:r>
          </a:p>
          <a:p>
            <a:pPr fontAlgn="base"/>
            <a:r>
              <a:rPr lang="ru-RU" dirty="0"/>
              <a:t>Указанной статьей органам государственной власти субъектов Российской Федерации </a:t>
            </a:r>
            <a:r>
              <a:rPr lang="ru-RU" b="1" dirty="0"/>
              <a:t>предоставлено право </a:t>
            </a:r>
            <a:r>
              <a:rPr lang="ru-RU" dirty="0"/>
              <a:t>своими решениями </a:t>
            </a:r>
            <a:r>
              <a:rPr lang="ru-RU" b="1" dirty="0"/>
              <a:t>определять только размер ежемесячной денежной компенсации для педагогических работников государственных образовательных учреждений, находящихся в ведении субъектов Российской Федерации, а органам местного самоуправления - для работников муниципальных образовательных учреждений.</a:t>
            </a:r>
            <a:endParaRPr lang="ru-RU" dirty="0"/>
          </a:p>
          <a:p>
            <a:pPr fontAlgn="base"/>
            <a:r>
              <a:rPr lang="ru-RU" dirty="0"/>
              <a:t>Данная ежемесячная денежная компенсация, в отличие от других предусмотренных законодательством денежных компенсаций, имеет особую правовую природу, поскольку она установлена не для возмещения работнику фактически понесенных расходов на приобретение книгоиздательской продукции и периодических изданий на основе соответствующих документов, подтверждающих понесенные расходы; а с определенной целью - содействие обеспечению педагогических работников необходимой печатной продукцией для качественного осуществления педагогической и воспитательной деятельности.</a:t>
            </a:r>
          </a:p>
          <a:p>
            <a:pPr fontAlgn="base"/>
            <a:r>
              <a:rPr lang="ru-RU" dirty="0"/>
              <a:t>Таким образом, </a:t>
            </a:r>
            <a:r>
              <a:rPr lang="ru-RU" b="1" u="sng" dirty="0"/>
              <a:t>суммы</a:t>
            </a:r>
            <a:r>
              <a:rPr lang="ru-RU" u="sng" dirty="0"/>
              <a:t> </a:t>
            </a:r>
            <a:r>
              <a:rPr lang="ru-RU" b="1" u="sng" dirty="0"/>
              <a:t>ежемесячной компенсационной выплаты, производимой в целях содействия обеспечению педагогических работников книгоиздательской продукцией</a:t>
            </a:r>
            <a:r>
              <a:rPr lang="ru-RU" dirty="0"/>
              <a:t> и периодическими изданиями в размере, установленном пунктом 8 статьи 55 Закона № 3266-1, </a:t>
            </a:r>
            <a:r>
              <a:rPr lang="ru-RU" b="1" u="sng" dirty="0"/>
              <a:t>не облагаются страховыми взносами</a:t>
            </a:r>
            <a:r>
              <a:rPr lang="ru-RU" b="1" dirty="0"/>
              <a:t> </a:t>
            </a:r>
            <a:r>
              <a:rPr lang="ru-RU" dirty="0"/>
              <a:t>на основании подпункта «и» пункта 2 части 1 статьи 9 Закона № 212-ФЗ </a:t>
            </a:r>
            <a:r>
              <a:rPr lang="ru-RU" b="1" u="sng" dirty="0"/>
              <a:t>независимо от факта их документального подтверждения</a:t>
            </a:r>
            <a:r>
              <a:rPr lang="ru-RU" b="1" dirty="0"/>
              <a:t>.</a:t>
            </a:r>
            <a:endParaRPr lang="ru-RU" dirty="0"/>
          </a:p>
          <a:p>
            <a:pPr fontAlgn="base"/>
            <a:r>
              <a:rPr lang="en-US" dirty="0"/>
              <a:t> </a:t>
            </a:r>
            <a:endParaRPr lang="ru-RU" dirty="0"/>
          </a:p>
          <a:p>
            <a:r>
              <a:rPr lang="ru-RU" dirty="0"/>
              <a:t> </a:t>
            </a:r>
          </a:p>
          <a:p>
            <a:endParaRPr lang="ru-RU" sz="900" dirty="0"/>
          </a:p>
        </p:txBody>
      </p:sp>
    </p:spTree>
    <p:extLst>
      <p:ext uri="{BB962C8B-B14F-4D97-AF65-F5344CB8AC3E}">
        <p14:creationId xmlns:p14="http://schemas.microsoft.com/office/powerpoint/2010/main" val="536934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274638"/>
            <a:ext cx="7458032" cy="346050"/>
          </a:xfrm>
        </p:spPr>
        <p:txBody>
          <a:bodyPr>
            <a:normAutofit fontScale="90000"/>
          </a:bodyPr>
          <a:lstStyle/>
          <a:p>
            <a:pPr algn="ctr"/>
            <a:r>
              <a:rPr lang="ru-RU" sz="1800" dirty="0">
                <a:effectLst/>
              </a:rPr>
              <a:t>О порядке и условиях присвоения звания "Ветеран труда"</a:t>
            </a:r>
            <a:br>
              <a:rPr lang="ru-RU" sz="1800" dirty="0">
                <a:effectLst/>
              </a:rPr>
            </a:br>
            <a:endParaRPr lang="ru-RU" sz="1800" i="1" dirty="0"/>
          </a:p>
        </p:txBody>
      </p:sp>
      <p:sp>
        <p:nvSpPr>
          <p:cNvPr id="3" name="Объект 2"/>
          <p:cNvSpPr>
            <a:spLocks noGrp="1"/>
          </p:cNvSpPr>
          <p:nvPr>
            <p:ph idx="1"/>
          </p:nvPr>
        </p:nvSpPr>
        <p:spPr>
          <a:xfrm>
            <a:off x="1115616" y="692696"/>
            <a:ext cx="7818072" cy="5976664"/>
          </a:xfrm>
        </p:spPr>
        <p:txBody>
          <a:bodyPr>
            <a:noAutofit/>
          </a:bodyPr>
          <a:lstStyle/>
          <a:p>
            <a:pPr fontAlgn="base"/>
            <a:r>
              <a:rPr lang="ru-RU" sz="800" b="1" dirty="0"/>
              <a:t>ТАТАРСКИЙ РЕСПУБЛИКАНСКИЙ КОМИТЕТ ПРОФСОЮЗА РАБОТНИКОВ НАРОДНОГО ОБРАЗОВАНИЯ И НАУКИ</a:t>
            </a:r>
            <a:endParaRPr lang="ru-RU" sz="800" dirty="0"/>
          </a:p>
          <a:p>
            <a:pPr fontAlgn="base"/>
            <a:r>
              <a:rPr lang="ru-RU" sz="500" b="1" dirty="0"/>
              <a:t>ИНФОРМАЦИОННЫЙ БЮЛЛЕТЕНЬ № 4  (ноябрь 2011г.)</a:t>
            </a:r>
            <a:endParaRPr lang="ru-RU" sz="500" dirty="0"/>
          </a:p>
          <a:p>
            <a:pPr fontAlgn="base"/>
            <a:r>
              <a:rPr lang="ru-RU" sz="500" b="1" i="1" dirty="0"/>
              <a:t>О ПОРЯДКЕ И УСЛОВИЯХ ПРИСВОЕНИЯ ЗВАНИЯ «ВЕТЕРАН ТРУДА».</a:t>
            </a:r>
            <a:endParaRPr lang="ru-RU" sz="500" dirty="0"/>
          </a:p>
          <a:p>
            <a:pPr fontAlgn="base"/>
            <a:r>
              <a:rPr lang="ru-RU" sz="500" b="1" dirty="0"/>
              <a:t> </a:t>
            </a:r>
            <a:endParaRPr lang="ru-RU" sz="500" dirty="0"/>
          </a:p>
          <a:p>
            <a:pPr fontAlgn="base"/>
            <a:r>
              <a:rPr lang="ru-RU" sz="500" b="1" dirty="0"/>
              <a:t>   Вступил в силу Закон Республики Татарстан от 30 июня 2011 года № 33-ЗРТ  «О порядке и условиях присвоения звания «Ветеран труда».</a:t>
            </a:r>
            <a:endParaRPr lang="ru-RU" sz="500" dirty="0"/>
          </a:p>
          <a:p>
            <a:pPr fontAlgn="base"/>
            <a:r>
              <a:rPr lang="ru-RU" sz="500" b="1" dirty="0"/>
              <a:t>Предлагаем ознакомиться с извлечениями  из данного закона.</a:t>
            </a:r>
            <a:endParaRPr lang="ru-RU" sz="500" dirty="0"/>
          </a:p>
          <a:p>
            <a:pPr fontAlgn="base"/>
            <a:r>
              <a:rPr lang="ru-RU" sz="500" b="1" dirty="0"/>
              <a:t>ЗВАНИЕ «ВЕТЕРАН ТРУДА ПРИСВАИВАЕТСЯ</a:t>
            </a:r>
            <a:endParaRPr lang="ru-RU" sz="500" dirty="0"/>
          </a:p>
          <a:p>
            <a:pPr fontAlgn="base"/>
            <a:r>
              <a:rPr lang="ru-RU" sz="500" b="1" dirty="0"/>
              <a:t>1)</a:t>
            </a:r>
            <a:r>
              <a:rPr lang="ru-RU" sz="500" dirty="0"/>
              <a:t> лицам, награжденным орденами или медалями, либо удостоенным почетных званий СССР или Российской Федерации, </a:t>
            </a:r>
            <a:r>
              <a:rPr lang="ru-RU" sz="500" b="1" dirty="0"/>
              <a:t>либо награжденным ведомственными знаками отличия в труде и имеющим трудовой стаж, необходимый для назначения пенсии по старости или за выслугу лет;</a:t>
            </a:r>
            <a:endParaRPr lang="ru-RU" sz="500" dirty="0"/>
          </a:p>
          <a:p>
            <a:pPr fontAlgn="base"/>
            <a:r>
              <a:rPr lang="ru-RU" sz="500" dirty="0"/>
              <a:t>2) лицам, начавшим трудовую деятельность в несовершеннолетнем возрасте в период Великой Отечественной войны и имеющим трудовой стаж не менее 40 лет для мужчин и 35 лет для женщин.</a:t>
            </a:r>
          </a:p>
          <a:p>
            <a:pPr fontAlgn="base"/>
            <a:r>
              <a:rPr lang="ru-RU" sz="500" b="1" dirty="0"/>
              <a:t>2. Под ведомственными знаками отличия в труде в настоящем Законе понимаются награды, в том числе почетные грамоты, дипломы, нагрудные и почетные знаки, звания почетных и заслуженных работников отрасли (ведомства), учрежденные за заслуги и достижения в труде органами государственной власти и иными государственными органами СССР, РСФСР, Российской Федерации, центральными органами общественных объединений и организаций СССР, РСФСР, Российской Федерации, участвующими (участвовавшими) в осуществлении государственных (ведомственных) функций</a:t>
            </a:r>
            <a:r>
              <a:rPr lang="ru-RU" sz="500" dirty="0"/>
              <a:t>. Перечень указанных органов определяется в порядке и на условиях, установленных Кабинетом Министров Республики Татарстан.</a:t>
            </a:r>
          </a:p>
          <a:p>
            <a:pPr fontAlgn="base"/>
            <a:r>
              <a:rPr lang="ru-RU" sz="500" b="1" dirty="0"/>
              <a:t>Документы, необходимые для присвоения звания "Ветеран труда"</a:t>
            </a:r>
            <a:endParaRPr lang="ru-RU" sz="500" dirty="0"/>
          </a:p>
          <a:p>
            <a:pPr fontAlgn="base"/>
            <a:r>
              <a:rPr lang="ru-RU" sz="500" dirty="0"/>
              <a:t>1. Лица представляют в территориальный орган социальной защиты по месту постоянного жительства следующие документы:</a:t>
            </a:r>
          </a:p>
          <a:p>
            <a:pPr fontAlgn="base"/>
            <a:r>
              <a:rPr lang="ru-RU" sz="500" dirty="0"/>
              <a:t>1) заявление о присвоении звания "Ветеран труда" по форме, утвержденной органом исполнительной власти Республики Татарстан, уполномоченным в области социальной защиты;2) копию паспорта или иного документа, удостоверяющего личность гражданина;</a:t>
            </a:r>
          </a:p>
          <a:p>
            <a:pPr fontAlgn="base"/>
            <a:r>
              <a:rPr lang="ru-RU" sz="500" dirty="0"/>
              <a:t>3) фотографию размером 3 х 4 см;</a:t>
            </a:r>
          </a:p>
          <a:p>
            <a:pPr fontAlgn="base"/>
            <a:r>
              <a:rPr lang="ru-RU" sz="500" dirty="0"/>
              <a:t>4) копии документов, указанных в частях 2 и 3 настоящей статьи.</a:t>
            </a:r>
          </a:p>
          <a:p>
            <a:pPr fontAlgn="base"/>
            <a:r>
              <a:rPr lang="ru-RU" sz="500" dirty="0"/>
              <a:t>2. Лица, указанные в пункте 1 части 1 статьи 1 настоящего Закона, представляют копии документов, подтверждающих:</a:t>
            </a:r>
          </a:p>
          <a:p>
            <a:pPr fontAlgn="base"/>
            <a:r>
              <a:rPr lang="ru-RU" sz="500" dirty="0"/>
              <a:t>1) награждение орденами или медалями, либо присвоение почетных званий СССР или Российской Федерации, либо награждение ведомственными знаками отличия в труде;</a:t>
            </a:r>
          </a:p>
          <a:p>
            <a:pPr fontAlgn="base"/>
            <a:r>
              <a:rPr lang="ru-RU" sz="500" dirty="0"/>
              <a:t>2) наличие трудового стажа, необходимого для назначения пенсии по старости или за выслугу лет.</a:t>
            </a:r>
          </a:p>
          <a:p>
            <a:pPr fontAlgn="base"/>
            <a:r>
              <a:rPr lang="ru-RU" sz="500" b="1" dirty="0"/>
              <a:t>Порядок рассмотрения документов, необходимых для присвоения звания "Ветеран труда", территориальными органами социальной защиты</a:t>
            </a:r>
            <a:endParaRPr lang="ru-RU" sz="500" dirty="0"/>
          </a:p>
          <a:p>
            <a:pPr fontAlgn="base"/>
            <a:r>
              <a:rPr lang="ru-RU" sz="500" dirty="0"/>
              <a:t>1. Территориальный орган социальной защиты по месту постоянного жительства заявителя в 20-дневный срок со дня поступления заявления о присвоении звания "Ветеран труда" с прилагаемыми документами, указанными в части 1 статьи 2 настоящего Закона:</a:t>
            </a:r>
          </a:p>
          <a:p>
            <a:pPr fontAlgn="base"/>
            <a:r>
              <a:rPr lang="ru-RU" sz="500" dirty="0"/>
              <a:t>1) осуществляет проверку представленных документов, необходимых для присвоения звания "Ветеран труда";</a:t>
            </a:r>
          </a:p>
          <a:p>
            <a:pPr fontAlgn="base"/>
            <a:r>
              <a:rPr lang="ru-RU" sz="500" dirty="0"/>
              <a:t>3) направляет в орган исполнительной власти Республики Татарстан, уполномоченный в области социальной защиты, письмо-ходатайство о присвоении звания "Ветеран труда" с копией утвержденной руководителем территориального органа социальной защиты ведомости учета лиц, претендующих на это звание;</a:t>
            </a:r>
          </a:p>
          <a:p>
            <a:pPr fontAlgn="base"/>
            <a:r>
              <a:rPr lang="ru-RU" sz="500" dirty="0"/>
              <a:t>4) отказывает в приеме документов.</a:t>
            </a:r>
          </a:p>
          <a:p>
            <a:pPr fontAlgn="base"/>
            <a:r>
              <a:rPr lang="ru-RU" sz="500" b="1" dirty="0"/>
              <a:t>ПРИЧИНАМИ ОТКАЗА В ПРИЕМЕ ДОКУМЕНТОВ ДЛЯ ПРИСВОЕНИЯ ЗВАНИЯ "ВЕТЕРАН ТРУДА" ЯВЛЯЮТСЯ:</a:t>
            </a:r>
            <a:endParaRPr lang="ru-RU" sz="500" dirty="0"/>
          </a:p>
          <a:p>
            <a:pPr fontAlgn="base"/>
            <a:r>
              <a:rPr lang="ru-RU" sz="500" dirty="0"/>
              <a:t>1) отсутствие документов, подтверждающих основания для присвоения звания "Ветеран труда", перечисленные </a:t>
            </a:r>
            <a:r>
              <a:rPr lang="ru-RU" sz="500" dirty="0" err="1"/>
              <a:t>впунктах</a:t>
            </a:r>
            <a:r>
              <a:rPr lang="ru-RU" sz="500" dirty="0"/>
              <a:t> 1, 2 статьи 1 настоящего Закона;</a:t>
            </a:r>
          </a:p>
          <a:p>
            <a:pPr fontAlgn="base"/>
            <a:r>
              <a:rPr lang="ru-RU" sz="500" dirty="0"/>
              <a:t>2) представление заявителем документов, оформленных с нарушением требований, установленных настоящим Законом;</a:t>
            </a:r>
          </a:p>
          <a:p>
            <a:pPr fontAlgn="base"/>
            <a:r>
              <a:rPr lang="ru-RU" sz="500" u="sng" dirty="0"/>
              <a:t>3) недостоверность представленных документов.</a:t>
            </a:r>
            <a:endParaRPr lang="ru-RU" sz="500" dirty="0"/>
          </a:p>
          <a:p>
            <a:pPr fontAlgn="base"/>
            <a:r>
              <a:rPr lang="ru-RU" sz="500" dirty="0"/>
              <a:t>3. Уведомление об отказе в приеме документов в пятидневный срок после принятия соответствующего решения направляется территориальным органом социальной защиты по месту постоянного жительства заявителя с указанием причин отказа.</a:t>
            </a:r>
          </a:p>
          <a:p>
            <a:pPr fontAlgn="base"/>
            <a:r>
              <a:rPr lang="ru-RU" sz="500" dirty="0"/>
              <a:t>4. Решение территориального органа социальной защиты об отказе в приеме документов лицу, претендующему на присвоение звания "Ветеран труда", может быть обжаловано в орган исполнительной власти Республики Татарстан, уполномоченный в области социальной защиты, либо в суд.</a:t>
            </a:r>
          </a:p>
          <a:p>
            <a:pPr fontAlgn="base"/>
            <a:r>
              <a:rPr lang="ru-RU" sz="500" b="1" dirty="0"/>
              <a:t>ПЕРЕХОДНЫЕ ПОЛОЖЕНИЯ</a:t>
            </a:r>
            <a:endParaRPr lang="ru-RU" sz="500" dirty="0"/>
          </a:p>
          <a:p>
            <a:pPr fontAlgn="base"/>
            <a:r>
              <a:rPr lang="ru-RU" sz="500" dirty="0"/>
              <a:t>1. Лица, получающие меры социальной поддержки ветеранов труда в соответствии с </a:t>
            </a:r>
            <a:r>
              <a:rPr lang="ru-RU" sz="500" dirty="0">
                <a:hlinkClick r:id="rId2"/>
              </a:rPr>
              <a:t>Законом</a:t>
            </a:r>
            <a:r>
              <a:rPr lang="ru-RU" sz="500" dirty="0"/>
              <a:t> Республики Татарстан от 8 декабря 2004 года N 63-ЗРТ "Об адресной социальной поддержке населения в Республике Татарстан" и не имеющие удостоверения "Ветеран труда" на день вступления в силу настоящего Закона, для получения удостоверения соответствующего образца представляют в территориальный орган социальной защиты по месту постоянного жительства:</a:t>
            </a:r>
          </a:p>
          <a:p>
            <a:pPr fontAlgn="base"/>
            <a:r>
              <a:rPr lang="ru-RU" sz="500" u="sng" dirty="0"/>
              <a:t>1) заявление по форме, утвержденной органом исполнительной власти Республики Татарстан, уполномоченным в области социальной защиты;</a:t>
            </a:r>
            <a:endParaRPr lang="ru-RU" sz="500" dirty="0"/>
          </a:p>
          <a:p>
            <a:pPr fontAlgn="base"/>
            <a:r>
              <a:rPr lang="ru-RU" sz="500" u="sng" dirty="0"/>
              <a:t>2) копию паспорта или иного документа, удостоверяющего личность гражданина;</a:t>
            </a:r>
            <a:endParaRPr lang="ru-RU" sz="500" dirty="0"/>
          </a:p>
          <a:p>
            <a:pPr fontAlgn="base"/>
            <a:r>
              <a:rPr lang="ru-RU" sz="500" u="sng" dirty="0"/>
              <a:t>3) фотографию размером 3 х </a:t>
            </a:r>
            <a:r>
              <a:rPr lang="ru-RU" sz="500" dirty="0"/>
              <a:t>4 см;</a:t>
            </a:r>
          </a:p>
          <a:p>
            <a:pPr fontAlgn="base"/>
            <a:r>
              <a:rPr lang="ru-RU" sz="500" u="sng" dirty="0"/>
              <a:t>4) справку о праве на получение мер социальной поддержки, выданную территориальным органом социальной защиты.</a:t>
            </a:r>
            <a:endParaRPr lang="ru-RU" sz="500" dirty="0"/>
          </a:p>
          <a:p>
            <a:pPr fontAlgn="base"/>
            <a:r>
              <a:rPr lang="ru-RU" sz="500" u="sng" dirty="0"/>
              <a:t>2. Удостоверения "Ветеран труда", выданные до </a:t>
            </a:r>
            <a:r>
              <a:rPr lang="ru-RU" sz="500" dirty="0"/>
              <a:t>вступления в силу настоящего Закона, сохраняют свое действие.</a:t>
            </a:r>
          </a:p>
          <a:p>
            <a:endParaRPr lang="ru-RU" sz="500" dirty="0"/>
          </a:p>
        </p:txBody>
      </p:sp>
    </p:spTree>
    <p:extLst>
      <p:ext uri="{BB962C8B-B14F-4D97-AF65-F5344CB8AC3E}">
        <p14:creationId xmlns:p14="http://schemas.microsoft.com/office/powerpoint/2010/main" val="2016082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74638"/>
            <a:ext cx="7530040" cy="274042"/>
          </a:xfrm>
        </p:spPr>
        <p:txBody>
          <a:bodyPr>
            <a:normAutofit fontScale="90000"/>
          </a:bodyPr>
          <a:lstStyle/>
          <a:p>
            <a:pPr algn="ctr"/>
            <a:r>
              <a:rPr lang="ru-RU" sz="1400" b="1" u="sng" dirty="0">
                <a:effectLst/>
              </a:rPr>
              <a:t>Порядок оформления документов при приеме на работу</a:t>
            </a:r>
            <a:r>
              <a:rPr lang="ru-RU" sz="1400" dirty="0">
                <a:effectLst/>
              </a:rPr>
              <a:t/>
            </a:r>
            <a:br>
              <a:rPr lang="ru-RU" sz="1400" dirty="0">
                <a:effectLst/>
              </a:rPr>
            </a:br>
            <a:endParaRPr lang="ru-RU" sz="1400" dirty="0"/>
          </a:p>
        </p:txBody>
      </p:sp>
      <p:sp>
        <p:nvSpPr>
          <p:cNvPr id="3" name="Объект 2"/>
          <p:cNvSpPr>
            <a:spLocks noGrp="1"/>
          </p:cNvSpPr>
          <p:nvPr>
            <p:ph idx="1"/>
          </p:nvPr>
        </p:nvSpPr>
        <p:spPr>
          <a:xfrm>
            <a:off x="1043608" y="404664"/>
            <a:ext cx="7890080" cy="6408712"/>
          </a:xfrm>
        </p:spPr>
        <p:txBody>
          <a:bodyPr>
            <a:normAutofit fontScale="25000" lnSpcReduction="20000"/>
          </a:bodyPr>
          <a:lstStyle/>
          <a:p>
            <a:r>
              <a:rPr lang="ru-RU" sz="1000" dirty="0"/>
              <a:t>При приеме на работу сотрудник, наделенный правом найма работников, помимо письменного заявления работника о приме на работу обязан потребовать предъявления следующих документов (ст. 65 Трудового Кодекса Российской Федерации (далее — ТК РФ)):</a:t>
            </a:r>
          </a:p>
          <a:p>
            <a:r>
              <a:rPr lang="ru-RU" sz="3400" dirty="0"/>
              <a:t>- паспорт или иной документ, удостоверяющий личность;</a:t>
            </a:r>
          </a:p>
          <a:p>
            <a:r>
              <a:rPr lang="ru-RU" sz="3400" dirty="0"/>
              <a:t>- трудовую книжку, за исключением случаев, когда трудовой договор заключается впервые или работник поступает на работу на условиях совместительства;</a:t>
            </a:r>
          </a:p>
          <a:p>
            <a:r>
              <a:rPr lang="ru-RU" sz="3400" dirty="0"/>
              <a:t>- страховое свидетельство государственного пенсионного страхования;</a:t>
            </a:r>
          </a:p>
          <a:p>
            <a:r>
              <a:rPr lang="ru-RU" sz="3400" dirty="0"/>
              <a:t>- документы воинского учета — для военнообязанных и лиц, подлежащих призыву на военную службу;</a:t>
            </a:r>
          </a:p>
          <a:p>
            <a:r>
              <a:rPr lang="ru-RU" sz="3400" dirty="0"/>
              <a:t>- документ об образовании, о квалификации или наличии специальных знаний — при поступлении на работу, требующую специальных знаний или специальной подготовки.</a:t>
            </a:r>
          </a:p>
          <a:p>
            <a:r>
              <a:rPr lang="ru-RU" sz="3400" dirty="0"/>
              <a:t>В отдельных случаях, с учетом специфики работы, ТК РФ, иными федеральными законами, указами Президента РФ и постановлениями Правительства РФ может предусматриваться необходимость предъявления при заключении трудового договора дополнительных документов. Запрещается требовать от лица, поступающего на работу, документы помимо предусмотренных ТК РФ, иными федеральными законами, указами Президента РФ и постановлениями Правительства РФ.</a:t>
            </a:r>
          </a:p>
          <a:p>
            <a:r>
              <a:rPr lang="ru-RU" sz="3400" dirty="0"/>
              <a:t>При заключении трудового договора впервые трудовая книжка и страховое свидетельство государственного пенсионного страхования оформляются кадровиком. Трудовые книжки ведутся на всех работников, работающих в организации свыше пяти дней. </a:t>
            </a:r>
          </a:p>
          <a:p>
            <a:r>
              <a:rPr lang="ru-RU" sz="3400" dirty="0"/>
              <a:t>Обязательному предварительному медицинскому освидетельствованию при заключении трудового договора подлежат лица, не достигшие возраста 18 лет, а также иные лица в случаях, предусмотренных ТК РФ. Поэтому работодатель вправе потребовать предъявления соответствующей справки о состоянии здоровья. Так, при поступлении на работу в продовольственные магазины, рестораны, кафе, в магазины по продаже детских вещей (одежды, обуви, игрушек) работники (продавцы, повара и др.) обязаны предъявить администрации медицинскую справку о состоянии здоровья. Такое требование обусловлено интересами охраны здоровья населения (покупателей) (ст. 213,266 ТК РФ). В некоторых случаях от поступающих могут потребовать и такие документы, как трудовая рекомендация ВТЭК (при приеме на работу инвалидов). От лица, поступающего на работу, сопряженную с допуском к сведениям, составляющим государственную тайну, работодатель вправе потребовать представления дополнительных документов для оформления допуска к государственной тайне. </a:t>
            </a:r>
            <a:br>
              <a:rPr lang="ru-RU" sz="3400" dirty="0"/>
            </a:br>
            <a:r>
              <a:rPr lang="ru-RU" sz="3400" dirty="0"/>
              <a:t/>
            </a:r>
            <a:br>
              <a:rPr lang="ru-RU" sz="3400" dirty="0"/>
            </a:br>
            <a:endParaRPr lang="ru-RU" sz="3400" dirty="0"/>
          </a:p>
          <a:p>
            <a:r>
              <a:rPr lang="ru-RU" sz="1000" b="1" dirty="0"/>
              <a:t>Трудовой договор</a:t>
            </a:r>
            <a:endParaRPr lang="ru-RU" sz="1000" dirty="0"/>
          </a:p>
          <a:p>
            <a:r>
              <a:rPr lang="ru-RU" sz="1000" dirty="0"/>
              <a:t>Трудовой договор заключается в письменной форме, составляется в двух экземплярах, каждый из которых подписывается сторонами. Один экземпляр трудового договора передается работнику, другой хранится у работодателя — как правило, в отделе кадров (ст. 67 ТК РФ). Подписанный и заверенный трудовой договор служит основанием возникновения трудовых отношений. Трудовой договор, не оформленный надлежащим образом, считается заключенным, если работник приступил к работе с ведома или по поручению работодателя или его представителя. При фактическом допущении работника к работе работодатель обязан оформить с ним трудовой договор в письменной форме не позднее трех дней со дня фактического допущения работника к работе (ст. 67 ТК РФ). В случае, если прием на работу был оформлен приказом работодателя, но письменный трудовой договор по каким-либо причинам не заключался, оформить возникшие трудовые отношения письменно работодатель может только с согласия работника. Отказ работника от подписания трудового договора не может служить основанием для привлечения его к дисциплинарной ответственности. В действующем законодательстве не установлено единой обязательной формы трудового договора, поэтому в каждом случае она определяется произвольно. Рекомендации но заключению трудового договора в письменной форме и примерная форма трудового договора утверждены Постановлением Минтруда России от 14.07.1993 г. № 135. Однако при ее применении необходимо учитывать требования ТК РФ, в частности ст. 57 ТК РФ. </a:t>
            </a:r>
          </a:p>
          <a:p>
            <a:r>
              <a:rPr lang="ru-RU" sz="1000" dirty="0"/>
              <a:t/>
            </a:r>
            <a:br>
              <a:rPr lang="ru-RU" sz="1000" dirty="0"/>
            </a:br>
            <a:r>
              <a:rPr lang="ru-RU" sz="1000" dirty="0"/>
              <a:t>        Письменная форма трудового договора не исключает издания приказа о приеме работника на работу (ст. 68 ТК РФ). Преимущество письменной формы договора заключается в том, что все условия трудового договора, права и обязанности сторон фиксируются в едином акте, обязательном как для работника, так и для работодателя. Это вносит определенность в их отношения, повышает гарантии реализации достигнутых договоренностей по основным условиям труда. На практике письменная форма трудового договора позволяет предотвратить многие конфликтные ситуации. При заключении трудового договора соглашением сторон может быть обговорено испытание работника в целях проверки его профессиональных навыков (ст. 70 ТК РФ). Условие об испытании должно быть указано в трудовом договоре и в приказе о приеме на работу. Отсутствие в трудовом договоре условия об испытании означает, что работник принят без испытания. Работнику, принятому на работу без испытания, испытательный срок не устанавливается. В некоторых случаях установление испытания является обязательным. Так, Федеральным законом от 31.07.1995 г. № 119-ФЗ «Об основах государственной службы в РФ» для граждан, впервые принимаемых на государственные должности государственной службы, испытание устанавливается обязательно. В период испытательного срока на работника распространяются положения ТК РФ, иных нормативных правовых актов, а также правила внутреннего трудового распорядка, локальные нормативные акты, содержащие нормы трудового права, коллективный договор, система оплаты труда и т. п. Его положение ничем не должно отличаться от положения других работников организации.</a:t>
            </a:r>
          </a:p>
          <a:p>
            <a:r>
              <a:rPr lang="ru-RU" sz="1000" dirty="0"/>
              <a:t/>
            </a:r>
            <a:br>
              <a:rPr lang="ru-RU" sz="1000" dirty="0"/>
            </a:br>
            <a:endParaRPr lang="ru-RU" sz="1000" dirty="0"/>
          </a:p>
          <a:p>
            <a:r>
              <a:rPr lang="ru-RU" sz="1000" b="1" dirty="0"/>
              <a:t>Испытание при приеме на работу не устанавливается для:</a:t>
            </a:r>
            <a:endParaRPr lang="ru-RU" sz="1000" dirty="0"/>
          </a:p>
          <a:p>
            <a:r>
              <a:rPr lang="ru-RU" sz="1000" dirty="0"/>
              <a:t>- лиц, поступающих на работу по конкурсу на замещение соответствующей должности, проведенному в порядке, установленном законом;</a:t>
            </a:r>
          </a:p>
          <a:p>
            <a:r>
              <a:rPr lang="ru-RU" sz="1000" dirty="0"/>
              <a:t>- беременных женщин;</a:t>
            </a:r>
          </a:p>
          <a:p>
            <a:r>
              <a:rPr lang="ru-RU" sz="1000" dirty="0"/>
              <a:t>- лиц, не достигших возраста 18 лет;</a:t>
            </a:r>
          </a:p>
          <a:p>
            <a:r>
              <a:rPr lang="ru-RU" sz="1000" dirty="0"/>
              <a:t>- лиц, окончивших образовательные учреждения начального, среднего и высшего профессионального образования и впервые поступающих на работу по полученной специальности;</a:t>
            </a:r>
          </a:p>
          <a:p>
            <a:r>
              <a:rPr lang="ru-RU" sz="1000" dirty="0"/>
              <a:t>- лиц, избранных (выбранных) на выборную должность на оплачиваемую работу;</a:t>
            </a:r>
          </a:p>
          <a:p>
            <a:r>
              <a:rPr lang="ru-RU" sz="1000" dirty="0"/>
              <a:t>- лиц, приглашенных на работу в порядке перевода от другого работодателя по согласованию между работодателями; - лиц, принимаемых на работу на срок до двух месяцев;</a:t>
            </a:r>
          </a:p>
          <a:p>
            <a:r>
              <a:rPr lang="ru-RU" sz="1000" dirty="0"/>
              <a:t/>
            </a:r>
            <a:br>
              <a:rPr lang="ru-RU" sz="1000" dirty="0"/>
            </a:br>
            <a:r>
              <a:rPr lang="ru-RU" sz="1000" dirty="0"/>
              <a:t>- в иных случаях, предусмотренных ТК РФ, иными федеральными законами и коллективным договором.</a:t>
            </a:r>
          </a:p>
          <a:p>
            <a:r>
              <a:rPr lang="ru-RU" sz="1000" dirty="0"/>
              <a:t>Срок испытания не может превышать </a:t>
            </a:r>
            <a:r>
              <a:rPr lang="ru-RU" sz="1000" b="1" dirty="0"/>
              <a:t>трех месяцев,</a:t>
            </a:r>
            <a:r>
              <a:rPr lang="ru-RU" sz="1000" dirty="0"/>
              <a:t> а для руководителей организаций и их заместителей, главных бухгалтеров и их заместителей, руководителей филиалов, представительств и иных обособленных структурных подразделений организаций — </a:t>
            </a:r>
            <a:r>
              <a:rPr lang="ru-RU" sz="1000" b="1" dirty="0"/>
              <a:t>шести месяцев</a:t>
            </a:r>
            <a:r>
              <a:rPr lang="ru-RU" sz="1000" dirty="0"/>
              <a:t>, если иное не установлено федеральным законом. Для работников, принимаемых на сезонные работы, срок испытания не может быть более двух недель (ст. 294 ТК РФ). Установленные ТК РФ предельные сроки испытания не могут быть увеличены или продлены ни самим работодателем, ни по его соглашению с работником. В срок испытания не засчитываются период временной нетрудоспособности работника и другие периоды, когда он фактически отсутствовал на работе. Сведения об установлении испытания в трудовую книжку работника не вносятся. В период испытательного срока работодатель должен выяснить деловые и профессиональные качества работника. чем за три дня, с указанием причин, послуживших основанием для признания этого работника не выдержавшим испытание. Это могут быть ссылки на акты о выпуске бракованной продукции, о несвоевременном, некачественном выполнении порученной работы, о нарушении правил внутреннего трудового распорядка организации, о допущенных ошибках и др. Работник имеет право обжаловать решение работодателя в судебном. </a:t>
            </a:r>
            <a:r>
              <a:rPr lang="ru-RU" sz="1000" b="1" u="sng" dirty="0"/>
              <a:t>При неудовлетворительном результате испытания, работодатель имеет право до истечения срока испытания расторгнуть трудовой договор с работником, предупредив его об этом в письменной форме не позднее порядке, поэтому кадровой службе особенно важно фиксировать и документально оформлять все</a:t>
            </a:r>
            <a:r>
              <a:rPr lang="ru-RU" sz="1000" b="1" dirty="0"/>
              <a:t> нарушения испытуемого. При неудовлетворительном результате испытания расторжение трудового договора производится на основании ст. 71 ТК РФ и только до окончания испытательного срока, без учета мнения соответствующего профсоюзного органа и без</a:t>
            </a:r>
            <a:r>
              <a:rPr lang="ru-RU" sz="1000" dirty="0"/>
              <a:t> </a:t>
            </a:r>
            <a:r>
              <a:rPr lang="ru-RU" sz="1000" b="1" dirty="0"/>
              <a:t>выплаты выходного пособия.</a:t>
            </a:r>
            <a:r>
              <a:rPr lang="ru-RU" sz="1000" dirty="0"/>
              <a:t> </a:t>
            </a:r>
            <a:r>
              <a:rPr lang="ru-RU" sz="1000" u="sng" dirty="0"/>
              <a:t>По результатам испытания нельзя уволить беременную женщину, поскольку расторжение трудового договора по инициативе работодателя с беременными женщинами не допускается, за исключением случаев ликвидации организации (ст. 261 ТК РФ). </a:t>
            </a:r>
            <a:endParaRPr lang="ru-RU" sz="1000" dirty="0"/>
          </a:p>
          <a:p>
            <a:r>
              <a:rPr lang="ru-RU" sz="1000" b="1" dirty="0"/>
              <a:t>Если срок испытания истек, а работник продолжает работу, то он считается выдержавшим испытание и последующее расторжение трудового договора допускается только на общих основаниях. Издания приказа об «окончательном» приеме работника на</a:t>
            </a:r>
            <a:r>
              <a:rPr lang="ru-RU" sz="1000" dirty="0"/>
              <a:t> </a:t>
            </a:r>
            <a:r>
              <a:rPr lang="ru-RU" sz="1000" b="1" dirty="0"/>
              <a:t>работу не требуется.</a:t>
            </a:r>
            <a:r>
              <a:rPr lang="ru-RU" sz="1000" dirty="0"/>
              <a:t> Для испытуемого установлен упрощенный порядок увольнения. Так, если в период испытания работник придет к выводу, что предложенная ему работа не является для него подходящей, то он имеет право расторгнуть трудовой договор по собственному желанию, предупредив об этом работодателя в письменной форме не за две недели, а всего за три дня. Таким образом, процедура приема на работу предусматривает следующую последовательность действий.</a:t>
            </a:r>
          </a:p>
          <a:p>
            <a:r>
              <a:rPr lang="ru-RU" sz="1000" dirty="0"/>
              <a:t>1. Будущий работник составляет в письменной форме заявление на имя руководителя организации о приеме его на работу, ставит дату и подписывает заявление. При этом он предъявляет необходимые документы, предусмотренные ТК РФ. Лицо, уполномоченное осуществлять прием работников, пишет на заявлении гражданина «В приказ», ставит дату и подписывается.</a:t>
            </a:r>
          </a:p>
          <a:p>
            <a:r>
              <a:rPr lang="ru-RU" sz="1000" dirty="0"/>
              <a:t>2. С работником заключается письменный трудовой договор, который подписывается работником и работодателем (директором, начальником отдела кадров и т. п.).</a:t>
            </a:r>
          </a:p>
          <a:p>
            <a:r>
              <a:rPr lang="ru-RU" sz="1000" dirty="0"/>
              <a:t>3. Прием на работу оформляется приказом (форма № Т-1а), изданным на основании заключенного трудового договора, и объявляется работнику под расписку в трехдневный срок. Содержание приказа должно соответствовать условиям заключенного трудового договора (ст. 68 ТК РФ). По требованию работника ему должна быть выдана заверенная копия указанного приказа. Приказ о приеме работника на работу — это распорядительный документ, которым оформляется подписанный трудовой договор. Ни приказ, ни завизированное заявление о приеме не могут заменить трудовой договор.</a:t>
            </a:r>
          </a:p>
          <a:p>
            <a:r>
              <a:rPr lang="ru-RU" sz="1000" dirty="0"/>
              <a:t>4. Прием гражданина на работу завершается внесением соответствующей записи в трудовую книжку, которая является основным документом о трудовой деятельности работника, в нее вносятся все последующие записи (например, о переводах, поощрениях, увольнении).</a:t>
            </a:r>
          </a:p>
          <a:p>
            <a:r>
              <a:rPr lang="ru-RU" sz="1000" b="1" dirty="0"/>
              <a:t>При приеме на работу кадровик обязан ознакомить работника с действующими в организации правилами внутреннего трудового распорядка, иными локальными нормативными актами, имеющими отношение к трудовой функции работника, коллективным договором (ст. 68 ТК РФ). Кроме того, работник должен быть ознакомлен с поручаемой работой, условиями труда, его правами и обязанностями, должностной инструкцией. С новым работником должен быть проведен инструктаж по технике безопасности, производственной санитарии, гигиене труда, противопожарной безопасности и другим правилам по охране труда. Вопросы оплаты, условий труда и отдыха, пенсионного обеспечения, медицинского обслуживания и т. д. должны регулироваться условиями коллективного договора и другими локальными актами. </a:t>
            </a:r>
            <a:endParaRPr lang="ru-RU" sz="1000" dirty="0"/>
          </a:p>
          <a:p>
            <a:r>
              <a:rPr lang="ru-RU" sz="1000" b="1" dirty="0"/>
              <a:t>Общие требования при обработке персональных данных работника и гарантии их защиты</a:t>
            </a:r>
            <a:endParaRPr lang="ru-RU" sz="1000" dirty="0"/>
          </a:p>
          <a:p>
            <a:r>
              <a:rPr lang="ru-RU" sz="1000" dirty="0"/>
              <a:t>В соответствии с Федеральным законом от 20.02.1995 г. № 24-ФЗ «Об информации, информатизации и защите информации» персональные данные относятся к категории конфиденциальной информации. Не допускается сбор, хранение, использование и распространение информации о частной жизни, а равно информации, нарушающей личную тайну, семейную тайну, тайну переписки, телефонных переговоров, почтовых, телеграфных и иных сообщений физического лица без его согласия, кроме как на основании судебного решения. Персональные данные не могут быть использованы в целях причинения имущественного и морального вреда гражданам, затруднения реализации их прав и свобод. Ограничение прав граждан на основе использования информации об их социальном происхождении, о расовой, национальной, языковой, религиозной и партийной принадлежности запрещено и карается в соответствии с законодательством. Юридические и физические лица, в соответствии со своими полномочиями (например, работодатели) владеющие информацией о гражданах, получающие и использующие ее, несут ответственность в соответствии с законодательством Российской Федерации за нарушение режима зашиты, обработки и порядка использования этой информации. </a:t>
            </a:r>
          </a:p>
          <a:p>
            <a:r>
              <a:rPr lang="ru-RU" sz="1000" b="1" dirty="0"/>
              <a:t>Трудовым кодексом РФ предусмотрено, что в целях обеспечения прав и свобод человека и гражданина работодатель и его представители при обработке персональных данных работника обязаны соблюдать следующие общие требования: - обработка персональных данных работника может осуществляться исключительно в целях обеспечения соблюдения законов и иных нормативных правовых актов, содействия работникам в трудоустройстве, обучении и продвижении по службе, обеспечения личной безопасности работников, контроля количества и качества выполняемой работы и обеспечения сохранности имущества; - все персональные данные работника следует получать у него самого. Если персональные данные работника возможно получить только у третьей стороны, то работник должен быть уведомлен об этом заранее и от него должно быть получено письменное согласие.</a:t>
            </a:r>
            <a:endParaRPr lang="ru-RU" sz="1000" dirty="0"/>
          </a:p>
          <a:p>
            <a:endParaRPr lang="ru-RU" sz="1000" dirty="0"/>
          </a:p>
        </p:txBody>
      </p:sp>
    </p:spTree>
    <p:extLst>
      <p:ext uri="{BB962C8B-B14F-4D97-AF65-F5344CB8AC3E}">
        <p14:creationId xmlns:p14="http://schemas.microsoft.com/office/powerpoint/2010/main" val="1605003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123</TotalTime>
  <Words>488</Words>
  <Application>Microsoft Office PowerPoint</Application>
  <PresentationFormat>Экран (4:3)</PresentationFormat>
  <Paragraphs>118</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Trebuchet MS</vt:lpstr>
      <vt:lpstr>Wingdings 3</vt:lpstr>
      <vt:lpstr>Грань</vt:lpstr>
      <vt:lpstr>Профсоюзный уголок </vt:lpstr>
      <vt:lpstr>План профсоюзной группы</vt:lpstr>
      <vt:lpstr>Заявление для вступления в профсоюз</vt:lpstr>
      <vt:lpstr>  О ежемесячной компенсации за книгоиздательскую продукцию </vt:lpstr>
      <vt:lpstr>О порядке и условиях присвоения звания "Ветеран труда" </vt:lpstr>
      <vt:lpstr>Порядок оформления документов при приеме на работу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Наш профсоюз  «созвездие»</dc:title>
  <dc:creator>Велуровна</dc:creator>
  <cp:lastModifiedBy>admin</cp:lastModifiedBy>
  <cp:revision>12</cp:revision>
  <dcterms:created xsi:type="dcterms:W3CDTF">2013-03-29T04:18:22Z</dcterms:created>
  <dcterms:modified xsi:type="dcterms:W3CDTF">2017-08-14T11:50:37Z</dcterms:modified>
</cp:coreProperties>
</file>